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Nunito"/>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Nunito-regular.fntdata"/><Relationship Id="rId23" Type="http://schemas.openxmlformats.org/officeDocument/2006/relationships/font" Target="fonts/Ralew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italic.fntdata"/><Relationship Id="rId25" Type="http://schemas.openxmlformats.org/officeDocument/2006/relationships/font" Target="fonts/Nunito-bold.fntdata"/><Relationship Id="rId28" Type="http://schemas.openxmlformats.org/officeDocument/2006/relationships/font" Target="fonts/Lato-regular.fntdata"/><Relationship Id="rId27" Type="http://schemas.openxmlformats.org/officeDocument/2006/relationships/font" Target="fonts/Nuni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8d3533cd8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8d3533cd8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8d3533cd8b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8d3533cd8b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500">
              <a:latin typeface="Calibri"/>
              <a:ea typeface="Calibri"/>
              <a:cs typeface="Calibri"/>
              <a:sym typeface="Calibri"/>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8d3533cd8b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8d3533cd8b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8d3533cd8b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8d3533cd8b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8d3533cd8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8d3533cd8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8d3533cd8b_4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8d3533cd8b_4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8d3533cd8b_4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8d3533cd8b_4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Noah</a:t>
            </a:r>
            <a:endParaRPr/>
          </a:p>
          <a:p>
            <a:pPr indent="0" lvl="0" marL="0" rtl="0" algn="l">
              <a:spcBef>
                <a:spcPts val="0"/>
              </a:spcBef>
              <a:spcAft>
                <a:spcPts val="0"/>
              </a:spcAft>
              <a:buNone/>
            </a:pPr>
            <a:r>
              <a:rPr lang="en"/>
              <a:t>Explore more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8d3533cd8b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8d3533cd8b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8d3533cd8b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8d3533cd8b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8d3533cd8b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8d3533cd8b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Try to find connections between the themes and show that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8d3533cd8b_4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8d3533cd8b_4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Try to find connections between the themes and show that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8d3533cd8b_4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8d3533cd8b_4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8d3533cd8b_4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8d3533cd8b_4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2087100" y="1852452"/>
            <a:ext cx="4969800" cy="118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Design Thinking Phase 2: </a:t>
            </a:r>
            <a:endParaRPr/>
          </a:p>
          <a:p>
            <a:pPr indent="0" lvl="0" marL="0" rtl="0" algn="ctr">
              <a:spcBef>
                <a:spcPts val="0"/>
              </a:spcBef>
              <a:spcAft>
                <a:spcPts val="0"/>
              </a:spcAft>
              <a:buNone/>
            </a:pPr>
            <a:r>
              <a:rPr lang="en" sz="3400"/>
              <a:t>Analyze Insights &amp; Create Challenge Statements</a:t>
            </a:r>
            <a:endParaRPr sz="3400"/>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29" name="Google Shape;129;p13"/>
          <p:cNvSpPr txBox="1"/>
          <p:nvPr>
            <p:ph idx="1" type="subTitle"/>
          </p:nvPr>
        </p:nvSpPr>
        <p:spPr>
          <a:xfrm>
            <a:off x="1858700" y="3188133"/>
            <a:ext cx="5361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By: Vennela Gajjala, Haoyang Li, Mounika Tarigopula, Noah Placke</a:t>
            </a:r>
            <a:endParaRPr/>
          </a:p>
          <a:p>
            <a:pPr indent="0" lvl="0" marL="0" rtl="0" algn="ctr">
              <a:spcBef>
                <a:spcPts val="0"/>
              </a:spcBef>
              <a:spcAft>
                <a:spcPts val="0"/>
              </a:spcAft>
              <a:buNone/>
            </a:pPr>
            <a:r>
              <a:rPr lang="en"/>
              <a:t>Team S.A.C.S (Students Against Comic Sans) (Team 8)</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2"/>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and </a:t>
            </a:r>
            <a:r>
              <a:rPr lang="en"/>
              <a:t>Challenge Statement</a:t>
            </a:r>
            <a:endParaRPr/>
          </a:p>
        </p:txBody>
      </p:sp>
      <p:sp>
        <p:nvSpPr>
          <p:cNvPr id="222" name="Google Shape;222;p22"/>
          <p:cNvSpPr txBox="1"/>
          <p:nvPr/>
        </p:nvSpPr>
        <p:spPr>
          <a:xfrm>
            <a:off x="803675" y="1810950"/>
            <a:ext cx="7618800" cy="245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latin typeface="Calibri"/>
                <a:ea typeface="Calibri"/>
                <a:cs typeface="Calibri"/>
                <a:sym typeface="Calibri"/>
              </a:rPr>
              <a:t>Problem: </a:t>
            </a:r>
            <a:r>
              <a:rPr lang="en" sz="1500">
                <a:latin typeface="Calibri"/>
                <a:ea typeface="Calibri"/>
                <a:cs typeface="Calibri"/>
                <a:sym typeface="Calibri"/>
              </a:rPr>
              <a:t>Chester has trouble finding items he needs to buy and has been traveling store to store in search of them, and wants an easy way to see what’s in stock, where, and at what price before he spends time traveling everywhere.</a:t>
            </a:r>
            <a:endParaRPr sz="1500">
              <a:latin typeface="Calibri"/>
              <a:ea typeface="Calibri"/>
              <a:cs typeface="Calibri"/>
              <a:sym typeface="Calibri"/>
            </a:endParaRPr>
          </a:p>
          <a:p>
            <a:pPr indent="0" lvl="0" marL="0" rtl="0" algn="l">
              <a:spcBef>
                <a:spcPts val="0"/>
              </a:spcBef>
              <a:spcAft>
                <a:spcPts val="0"/>
              </a:spcAft>
              <a:buNone/>
            </a:pPr>
            <a:r>
              <a:t/>
            </a:r>
            <a:endParaRPr sz="1500">
              <a:latin typeface="Calibri"/>
              <a:ea typeface="Calibri"/>
              <a:cs typeface="Calibri"/>
              <a:sym typeface="Calibri"/>
            </a:endParaRPr>
          </a:p>
          <a:p>
            <a:pPr indent="0" lvl="0" marL="0" rtl="0" algn="l">
              <a:spcBef>
                <a:spcPts val="0"/>
              </a:spcBef>
              <a:spcAft>
                <a:spcPts val="0"/>
              </a:spcAft>
              <a:buNone/>
            </a:pPr>
            <a:r>
              <a:rPr b="1" lang="en" sz="1500">
                <a:latin typeface="Calibri"/>
                <a:ea typeface="Calibri"/>
                <a:cs typeface="Calibri"/>
                <a:sym typeface="Calibri"/>
              </a:rPr>
              <a:t>Challenge: </a:t>
            </a:r>
            <a:r>
              <a:rPr lang="en" sz="1500">
                <a:latin typeface="Calibri"/>
                <a:ea typeface="Calibri"/>
                <a:cs typeface="Calibri"/>
                <a:sym typeface="Calibri"/>
              </a:rPr>
              <a:t>How might we minimize the time and effort needed by shoppers to find the groceries they need during the pandemic in order to save time and reduce expenditures?</a:t>
            </a:r>
            <a:endParaRPr sz="1500">
              <a:latin typeface="Calibri"/>
              <a:ea typeface="Calibri"/>
              <a:cs typeface="Calibri"/>
              <a:sym typeface="Calibri"/>
            </a:endParaRPr>
          </a:p>
        </p:txBody>
      </p:sp>
      <p:pic>
        <p:nvPicPr>
          <p:cNvPr id="223" name="Google Shape;223;p22"/>
          <p:cNvPicPr preferRelativeResize="0"/>
          <p:nvPr/>
        </p:nvPicPr>
        <p:blipFill>
          <a:blip r:embed="rId3">
            <a:alphaModFix/>
          </a:blip>
          <a:stretch>
            <a:fillRect/>
          </a:stretch>
        </p:blipFill>
        <p:spPr>
          <a:xfrm>
            <a:off x="6933025" y="270100"/>
            <a:ext cx="1735925" cy="1627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3"/>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Laddering Challenge Statement</a:t>
            </a:r>
            <a:endParaRPr/>
          </a:p>
        </p:txBody>
      </p:sp>
      <p:sp>
        <p:nvSpPr>
          <p:cNvPr id="229" name="Google Shape;229;p23"/>
          <p:cNvSpPr txBox="1"/>
          <p:nvPr>
            <p:ph idx="1" type="body"/>
          </p:nvPr>
        </p:nvSpPr>
        <p:spPr>
          <a:xfrm>
            <a:off x="1159213" y="2757000"/>
            <a:ext cx="6192600" cy="663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500">
                <a:solidFill>
                  <a:srgbClr val="000000"/>
                </a:solidFill>
              </a:rPr>
              <a:t>How might we minimize the time and effort needed by shoppers to find the groceries they need during the pandemic in order to save time and reduce expenditures?</a:t>
            </a:r>
            <a:endParaRPr/>
          </a:p>
        </p:txBody>
      </p:sp>
      <p:pic>
        <p:nvPicPr>
          <p:cNvPr id="230" name="Google Shape;230;p23"/>
          <p:cNvPicPr preferRelativeResize="0"/>
          <p:nvPr/>
        </p:nvPicPr>
        <p:blipFill>
          <a:blip r:embed="rId3">
            <a:alphaModFix/>
          </a:blip>
          <a:stretch>
            <a:fillRect/>
          </a:stretch>
        </p:blipFill>
        <p:spPr>
          <a:xfrm>
            <a:off x="4093275" y="2300388"/>
            <a:ext cx="324480" cy="540800"/>
          </a:xfrm>
          <a:prstGeom prst="rect">
            <a:avLst/>
          </a:prstGeom>
          <a:noFill/>
          <a:ln>
            <a:noFill/>
          </a:ln>
        </p:spPr>
      </p:pic>
      <p:pic>
        <p:nvPicPr>
          <p:cNvPr id="231" name="Google Shape;231;p23"/>
          <p:cNvPicPr preferRelativeResize="0"/>
          <p:nvPr/>
        </p:nvPicPr>
        <p:blipFill>
          <a:blip r:embed="rId4">
            <a:alphaModFix/>
          </a:blip>
          <a:stretch>
            <a:fillRect/>
          </a:stretch>
        </p:blipFill>
        <p:spPr>
          <a:xfrm>
            <a:off x="4093275" y="3341375"/>
            <a:ext cx="324480" cy="540800"/>
          </a:xfrm>
          <a:prstGeom prst="rect">
            <a:avLst/>
          </a:prstGeom>
          <a:noFill/>
          <a:ln>
            <a:noFill/>
          </a:ln>
        </p:spPr>
      </p:pic>
      <p:sp>
        <p:nvSpPr>
          <p:cNvPr id="232" name="Google Shape;232;p23"/>
          <p:cNvSpPr txBox="1"/>
          <p:nvPr>
            <p:ph idx="1" type="body"/>
          </p:nvPr>
        </p:nvSpPr>
        <p:spPr>
          <a:xfrm>
            <a:off x="1159188" y="1552100"/>
            <a:ext cx="6192600" cy="663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500">
                <a:solidFill>
                  <a:srgbClr val="000000"/>
                </a:solidFill>
              </a:rPr>
              <a:t>Ladder up: </a:t>
            </a:r>
            <a:r>
              <a:rPr lang="en" sz="1500">
                <a:solidFill>
                  <a:srgbClr val="000000"/>
                </a:solidFill>
              </a:rPr>
              <a:t>How might we minimize the stress of shoppers during the pandemic?</a:t>
            </a:r>
            <a:endParaRPr/>
          </a:p>
        </p:txBody>
      </p:sp>
      <p:sp>
        <p:nvSpPr>
          <p:cNvPr id="233" name="Google Shape;233;p23"/>
          <p:cNvSpPr txBox="1"/>
          <p:nvPr>
            <p:ph idx="1" type="body"/>
          </p:nvPr>
        </p:nvSpPr>
        <p:spPr>
          <a:xfrm>
            <a:off x="1159200" y="3961900"/>
            <a:ext cx="6192600" cy="6636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500">
                <a:solidFill>
                  <a:srgbClr val="000000"/>
                </a:solidFill>
              </a:rPr>
              <a:t>Ladder down: </a:t>
            </a:r>
            <a:r>
              <a:rPr lang="en" sz="1500">
                <a:solidFill>
                  <a:srgbClr val="000000"/>
                </a:solidFill>
              </a:rPr>
              <a:t>How might we minimize the time needed by shoppers to compare the availability of products between different stores?</a:t>
            </a:r>
            <a:endParaRPr b="1"/>
          </a:p>
        </p:txBody>
      </p:sp>
      <p:pic>
        <p:nvPicPr>
          <p:cNvPr id="234" name="Google Shape;234;p23"/>
          <p:cNvPicPr preferRelativeResize="0"/>
          <p:nvPr/>
        </p:nvPicPr>
        <p:blipFill>
          <a:blip r:embed="rId5">
            <a:alphaModFix/>
          </a:blip>
          <a:stretch>
            <a:fillRect/>
          </a:stretch>
        </p:blipFill>
        <p:spPr>
          <a:xfrm>
            <a:off x="6923925" y="367721"/>
            <a:ext cx="1400925" cy="143247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Opportunities in Research</a:t>
            </a:r>
            <a:endParaRPr/>
          </a:p>
        </p:txBody>
      </p:sp>
      <p:sp>
        <p:nvSpPr>
          <p:cNvPr id="240" name="Google Shape;240;p24"/>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Somewhat awkward doing research virtually and not in person</a:t>
            </a:r>
            <a:endParaRPr sz="1400"/>
          </a:p>
          <a:p>
            <a:pPr indent="-317500" lvl="0" marL="457200" rtl="0" algn="l">
              <a:spcBef>
                <a:spcPts val="0"/>
              </a:spcBef>
              <a:spcAft>
                <a:spcPts val="0"/>
              </a:spcAft>
              <a:buSzPts val="1400"/>
              <a:buChar char="●"/>
            </a:pPr>
            <a:r>
              <a:rPr lang="en" sz="1400"/>
              <a:t>Difficult to get participants to remember/focus on what their spending is like</a:t>
            </a:r>
            <a:endParaRPr sz="1400"/>
          </a:p>
          <a:p>
            <a:pPr indent="-317500" lvl="0" marL="457200" rtl="0" algn="l">
              <a:spcBef>
                <a:spcPts val="0"/>
              </a:spcBef>
              <a:spcAft>
                <a:spcPts val="0"/>
              </a:spcAft>
              <a:buSzPts val="1400"/>
              <a:buChar char="●"/>
            </a:pPr>
            <a:r>
              <a:rPr lang="en" sz="1400"/>
              <a:t>Can only rely on what they say since photos of fridge and pantry only focus on the grocery spending and not other spending</a:t>
            </a:r>
            <a:endParaRPr sz="1400"/>
          </a:p>
        </p:txBody>
      </p:sp>
      <p:sp>
        <p:nvSpPr>
          <p:cNvPr id="241" name="Google Shape;241;p24"/>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Real time data would be useful such as shopping with the person</a:t>
            </a:r>
            <a:endParaRPr sz="1400"/>
          </a:p>
          <a:p>
            <a:pPr indent="-317500" lvl="0" marL="457200" rtl="0" algn="l">
              <a:spcBef>
                <a:spcPts val="0"/>
              </a:spcBef>
              <a:spcAft>
                <a:spcPts val="0"/>
              </a:spcAft>
              <a:buSzPts val="1400"/>
              <a:buChar char="●"/>
            </a:pPr>
            <a:r>
              <a:rPr lang="en" sz="1400"/>
              <a:t>Researcher bias due to the fact that we know the people that are participating</a:t>
            </a:r>
            <a:endParaRPr sz="1400"/>
          </a:p>
          <a:p>
            <a:pPr indent="-317500" lvl="0" marL="457200" rtl="0" algn="l">
              <a:spcBef>
                <a:spcPts val="0"/>
              </a:spcBef>
              <a:spcAft>
                <a:spcPts val="0"/>
              </a:spcAft>
              <a:buSzPts val="1400"/>
              <a:buChar char="●"/>
            </a:pPr>
            <a:r>
              <a:rPr lang="en" sz="1400"/>
              <a:t>Couldn’t record sessions for future playback to review points</a:t>
            </a:r>
            <a:endParaRPr sz="1400"/>
          </a:p>
          <a:p>
            <a:pPr indent="-317500" lvl="0" marL="457200" rtl="0" algn="l">
              <a:spcBef>
                <a:spcPts val="0"/>
              </a:spcBef>
              <a:spcAft>
                <a:spcPts val="0"/>
              </a:spcAft>
              <a:buSzPts val="1400"/>
              <a:buChar char="●"/>
            </a:pPr>
            <a:r>
              <a:rPr lang="en" sz="1400"/>
              <a:t>Participant gender leaned heavily towards males which could skew results</a:t>
            </a:r>
            <a:endParaRPr sz="1400"/>
          </a:p>
        </p:txBody>
      </p:sp>
      <p:pic>
        <p:nvPicPr>
          <p:cNvPr id="242" name="Google Shape;242;p24"/>
          <p:cNvPicPr preferRelativeResize="0"/>
          <p:nvPr/>
        </p:nvPicPr>
        <p:blipFill>
          <a:blip r:embed="rId3">
            <a:alphaModFix/>
          </a:blip>
          <a:stretch>
            <a:fillRect/>
          </a:stretch>
        </p:blipFill>
        <p:spPr>
          <a:xfrm>
            <a:off x="5765000" y="255098"/>
            <a:ext cx="2515899" cy="16713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5"/>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Reflection</a:t>
            </a:r>
            <a:endParaRPr/>
          </a:p>
        </p:txBody>
      </p:sp>
      <p:sp>
        <p:nvSpPr>
          <p:cNvPr id="248" name="Google Shape;248;p25"/>
          <p:cNvSpPr txBox="1"/>
          <p:nvPr>
            <p:ph idx="1" type="body"/>
          </p:nvPr>
        </p:nvSpPr>
        <p:spPr>
          <a:xfrm>
            <a:off x="819150" y="1793975"/>
            <a:ext cx="3709200" cy="2119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Hard to find willing participants that will give useful insight and elaborate on their answers</a:t>
            </a:r>
            <a:endParaRPr sz="1500"/>
          </a:p>
          <a:p>
            <a:pPr indent="-323850" lvl="0" marL="457200" rtl="0" algn="l">
              <a:spcBef>
                <a:spcPts val="0"/>
              </a:spcBef>
              <a:spcAft>
                <a:spcPts val="0"/>
              </a:spcAft>
              <a:buSzPts val="1500"/>
              <a:buChar char="●"/>
            </a:pPr>
            <a:r>
              <a:rPr lang="en" sz="1500"/>
              <a:t>Information we may have gotten from participants could be inaccurate or they may have just been telling us things they think we want to hear</a:t>
            </a:r>
            <a:endParaRPr sz="1500"/>
          </a:p>
        </p:txBody>
      </p:sp>
      <p:sp>
        <p:nvSpPr>
          <p:cNvPr id="249" name="Google Shape;249;p25"/>
          <p:cNvSpPr txBox="1"/>
          <p:nvPr>
            <p:ph idx="1" type="body"/>
          </p:nvPr>
        </p:nvSpPr>
        <p:spPr>
          <a:xfrm>
            <a:off x="4829175" y="1793975"/>
            <a:ext cx="3709200" cy="2119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In order to get the best feedback possible for research, it’s ideal to talk to a ton of people that you don’t know so that there are no biases</a:t>
            </a:r>
            <a:endParaRPr sz="1500"/>
          </a:p>
          <a:p>
            <a:pPr indent="-323850" lvl="0" marL="457200" rtl="0" algn="l">
              <a:spcBef>
                <a:spcPts val="0"/>
              </a:spcBef>
              <a:spcAft>
                <a:spcPts val="0"/>
              </a:spcAft>
              <a:buSzPts val="1500"/>
              <a:buChar char="●"/>
            </a:pPr>
            <a:r>
              <a:rPr lang="en" sz="1500"/>
              <a:t>Even if you feel like you’re annoying, you need to dig deeper to get the information you want</a:t>
            </a:r>
            <a:endParaRPr sz="1500"/>
          </a:p>
        </p:txBody>
      </p:sp>
      <p:pic>
        <p:nvPicPr>
          <p:cNvPr id="250" name="Google Shape;250;p25"/>
          <p:cNvPicPr preferRelativeResize="0"/>
          <p:nvPr/>
        </p:nvPicPr>
        <p:blipFill>
          <a:blip r:embed="rId3">
            <a:alphaModFix/>
          </a:blip>
          <a:stretch>
            <a:fillRect/>
          </a:stretch>
        </p:blipFill>
        <p:spPr>
          <a:xfrm>
            <a:off x="3621900" y="323001"/>
            <a:ext cx="3488499" cy="1470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Appendix A: Participants</a:t>
            </a:r>
            <a:endParaRPr/>
          </a:p>
        </p:txBody>
      </p:sp>
      <p:sp>
        <p:nvSpPr>
          <p:cNvPr id="256" name="Google Shape;256;p26"/>
          <p:cNvSpPr txBox="1"/>
          <p:nvPr>
            <p:ph idx="4294967295" type="body"/>
          </p:nvPr>
        </p:nvSpPr>
        <p:spPr>
          <a:xfrm>
            <a:off x="819150" y="1508525"/>
            <a:ext cx="7764000" cy="2448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
              <a:t>21 Year old Female Undergrad College Student</a:t>
            </a:r>
            <a:endParaRPr/>
          </a:p>
          <a:p>
            <a:pPr indent="-311150" lvl="0" marL="457200" rtl="0" algn="l">
              <a:spcBef>
                <a:spcPts val="0"/>
              </a:spcBef>
              <a:spcAft>
                <a:spcPts val="0"/>
              </a:spcAft>
              <a:buSzPts val="1300"/>
              <a:buAutoNum type="arabicPeriod"/>
            </a:pPr>
            <a:r>
              <a:rPr lang="en"/>
              <a:t>22 Year old Male Undergrad College Student</a:t>
            </a:r>
            <a:endParaRPr/>
          </a:p>
          <a:p>
            <a:pPr indent="-311150" lvl="0" marL="457200" rtl="0" algn="l">
              <a:spcBef>
                <a:spcPts val="0"/>
              </a:spcBef>
              <a:spcAft>
                <a:spcPts val="0"/>
              </a:spcAft>
              <a:buSzPts val="1300"/>
              <a:buAutoNum type="arabicPeriod"/>
            </a:pPr>
            <a:r>
              <a:rPr lang="en"/>
              <a:t>24 Year old Male Recent Graduate </a:t>
            </a:r>
            <a:r>
              <a:rPr lang="en"/>
              <a:t>College</a:t>
            </a:r>
            <a:r>
              <a:rPr lang="en"/>
              <a:t> Graduate, working professional</a:t>
            </a:r>
            <a:endParaRPr/>
          </a:p>
          <a:p>
            <a:pPr indent="-311150" lvl="0" marL="457200" rtl="0" algn="l">
              <a:spcBef>
                <a:spcPts val="0"/>
              </a:spcBef>
              <a:spcAft>
                <a:spcPts val="0"/>
              </a:spcAft>
              <a:buSzPts val="1300"/>
              <a:buAutoNum type="arabicPeriod"/>
            </a:pPr>
            <a:r>
              <a:rPr lang="en"/>
              <a:t>22 Year old Male </a:t>
            </a:r>
            <a:r>
              <a:rPr lang="en"/>
              <a:t>Graduate</a:t>
            </a:r>
            <a:r>
              <a:rPr lang="en"/>
              <a:t> College Student</a:t>
            </a:r>
            <a:endParaRPr/>
          </a:p>
          <a:p>
            <a:pPr indent="-311150" lvl="0" marL="457200" rtl="0" algn="l">
              <a:spcBef>
                <a:spcPts val="0"/>
              </a:spcBef>
              <a:spcAft>
                <a:spcPts val="0"/>
              </a:spcAft>
              <a:buSzPts val="1300"/>
              <a:buAutoNum type="arabicPeriod"/>
            </a:pPr>
            <a:r>
              <a:rPr lang="en"/>
              <a:t>22 Year old Male Graduate College Student</a:t>
            </a:r>
            <a:endParaRPr/>
          </a:p>
          <a:p>
            <a:pPr indent="-311150" lvl="0" marL="457200" rtl="0" algn="l">
              <a:spcBef>
                <a:spcPts val="0"/>
              </a:spcBef>
              <a:spcAft>
                <a:spcPts val="0"/>
              </a:spcAft>
              <a:buSzPts val="1300"/>
              <a:buAutoNum type="arabicPeriod"/>
            </a:pPr>
            <a:r>
              <a:rPr lang="en"/>
              <a:t>19 Year old Male Undergrad College Student</a:t>
            </a:r>
            <a:endParaRPr/>
          </a:p>
          <a:p>
            <a:pPr indent="-311150" lvl="0" marL="457200" rtl="0" algn="l">
              <a:spcBef>
                <a:spcPts val="0"/>
              </a:spcBef>
              <a:spcAft>
                <a:spcPts val="0"/>
              </a:spcAft>
              <a:buSzPts val="1300"/>
              <a:buAutoNum type="arabicPeriod"/>
            </a:pPr>
            <a:r>
              <a:rPr lang="en"/>
              <a:t>21 Year old Female Graduate College Student</a:t>
            </a:r>
            <a:endParaRPr/>
          </a:p>
          <a:p>
            <a:pPr indent="-311150" lvl="0" marL="457200" rtl="0" algn="l">
              <a:spcBef>
                <a:spcPts val="0"/>
              </a:spcBef>
              <a:spcAft>
                <a:spcPts val="0"/>
              </a:spcAft>
              <a:buSzPts val="1300"/>
              <a:buAutoNum type="arabicPeriod"/>
            </a:pPr>
            <a:r>
              <a:rPr lang="en"/>
              <a:t>22 Year old Male Graduate College Student</a:t>
            </a:r>
            <a:endParaRPr/>
          </a:p>
          <a:p>
            <a:pPr indent="-311150" lvl="0" marL="457200" rtl="0" algn="l">
              <a:spcBef>
                <a:spcPts val="0"/>
              </a:spcBef>
              <a:spcAft>
                <a:spcPts val="0"/>
              </a:spcAft>
              <a:buSzPts val="1300"/>
              <a:buAutoNum type="arabicPeriod"/>
            </a:pPr>
            <a:r>
              <a:rPr lang="en"/>
              <a:t>24 Year old Male Recent Graduate,working professional </a:t>
            </a:r>
            <a:endParaRPr/>
          </a:p>
          <a:p>
            <a:pPr indent="-311150" lvl="0" marL="457200" rtl="0" algn="l">
              <a:spcBef>
                <a:spcPts val="0"/>
              </a:spcBef>
              <a:spcAft>
                <a:spcPts val="0"/>
              </a:spcAft>
              <a:buSzPts val="1300"/>
              <a:buAutoNum type="arabicPeriod"/>
            </a:pPr>
            <a:r>
              <a:rPr lang="en"/>
              <a:t>23 Year old Female College Graduate, working professional</a:t>
            </a:r>
            <a:endParaRPr/>
          </a:p>
          <a:p>
            <a:pPr indent="-311150" lvl="0" marL="457200" rtl="0" algn="l">
              <a:spcBef>
                <a:spcPts val="0"/>
              </a:spcBef>
              <a:spcAft>
                <a:spcPts val="0"/>
              </a:spcAft>
              <a:buSzPts val="1300"/>
              <a:buAutoNum type="arabicPeriod"/>
            </a:pPr>
            <a:r>
              <a:rPr lang="en"/>
              <a:t>22 Year old Male Undergrad College Student, just left Army</a:t>
            </a:r>
            <a:endParaRPr/>
          </a:p>
          <a:p>
            <a:pPr indent="-311150" lvl="0" marL="457200" rtl="0" algn="l">
              <a:spcBef>
                <a:spcPts val="0"/>
              </a:spcBef>
              <a:spcAft>
                <a:spcPts val="0"/>
              </a:spcAft>
              <a:buSzPts val="1300"/>
              <a:buAutoNum type="arabicPeriod"/>
            </a:pPr>
            <a:r>
              <a:rPr lang="en"/>
              <a:t>22 Year old Male Undergrad College Student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1767884" y="1748700"/>
            <a:ext cx="5377500" cy="164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700">
                <a:solidFill>
                  <a:srgbClr val="1A1A1A"/>
                </a:solidFill>
                <a:latin typeface="Raleway"/>
                <a:ea typeface="Raleway"/>
                <a:cs typeface="Raleway"/>
                <a:sym typeface="Raleway"/>
              </a:rPr>
              <a:t>RQ: Shopping Habits in a Post-Pandemic World Among 20-24 Year Old Students Living Independently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5"/>
          <p:cNvSpPr txBox="1"/>
          <p:nvPr>
            <p:ph type="title"/>
          </p:nvPr>
        </p:nvSpPr>
        <p:spPr>
          <a:xfrm>
            <a:off x="727800" y="68640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College Kid Chester</a:t>
            </a:r>
            <a:endParaRPr sz="1600"/>
          </a:p>
        </p:txBody>
      </p:sp>
      <p:sp>
        <p:nvSpPr>
          <p:cNvPr id="140" name="Google Shape;140;p15"/>
          <p:cNvSpPr/>
          <p:nvPr/>
        </p:nvSpPr>
        <p:spPr>
          <a:xfrm>
            <a:off x="503625" y="1435900"/>
            <a:ext cx="1757400" cy="1703700"/>
          </a:xfrm>
          <a:prstGeom prst="rect">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5"/>
          <p:cNvSpPr/>
          <p:nvPr/>
        </p:nvSpPr>
        <p:spPr>
          <a:xfrm>
            <a:off x="503625" y="3396850"/>
            <a:ext cx="4704300" cy="14358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5"/>
          <p:cNvSpPr txBox="1"/>
          <p:nvPr/>
        </p:nvSpPr>
        <p:spPr>
          <a:xfrm>
            <a:off x="707225" y="1585925"/>
            <a:ext cx="1114500" cy="38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Picture</a:t>
            </a:r>
            <a:endParaRPr>
              <a:latin typeface="Lato"/>
              <a:ea typeface="Lato"/>
              <a:cs typeface="Lato"/>
              <a:sym typeface="Lato"/>
            </a:endParaRPr>
          </a:p>
        </p:txBody>
      </p:sp>
      <p:sp>
        <p:nvSpPr>
          <p:cNvPr id="143" name="Google Shape;143;p15"/>
          <p:cNvSpPr txBox="1"/>
          <p:nvPr/>
        </p:nvSpPr>
        <p:spPr>
          <a:xfrm>
            <a:off x="621525" y="3396850"/>
            <a:ext cx="4468500" cy="127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Lato"/>
                <a:ea typeface="Lato"/>
                <a:cs typeface="Lato"/>
                <a:sym typeface="Lato"/>
              </a:rPr>
              <a:t>Story:</a:t>
            </a:r>
            <a:r>
              <a:rPr lang="en" sz="1200">
                <a:latin typeface="Lato"/>
                <a:ea typeface="Lato"/>
                <a:cs typeface="Lato"/>
                <a:sym typeface="Lato"/>
              </a:rPr>
              <a:t> Chad is a college kid who has lived away from their parents for at least a year. Chad is money conscious but doesn’t mind spending a few bucks on the nicer things when needed. He continued to live away from home during the pandemic. Since the pandemic became more serious, Chad wonders what he should spend his money on as times change and the future is uncertain.</a:t>
            </a:r>
            <a:endParaRPr sz="1200">
              <a:latin typeface="Lato"/>
              <a:ea typeface="Lato"/>
              <a:cs typeface="Lato"/>
              <a:sym typeface="Lato"/>
            </a:endParaRPr>
          </a:p>
        </p:txBody>
      </p:sp>
      <p:sp>
        <p:nvSpPr>
          <p:cNvPr id="144" name="Google Shape;144;p15"/>
          <p:cNvSpPr/>
          <p:nvPr/>
        </p:nvSpPr>
        <p:spPr>
          <a:xfrm>
            <a:off x="2518175" y="1435900"/>
            <a:ext cx="2689800" cy="17037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txBox="1"/>
          <p:nvPr/>
        </p:nvSpPr>
        <p:spPr>
          <a:xfrm>
            <a:off x="2625325" y="1532325"/>
            <a:ext cx="2518200" cy="154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Lato"/>
                <a:ea typeface="Lato"/>
                <a:cs typeface="Lato"/>
                <a:sym typeface="Lato"/>
              </a:rPr>
              <a:t>Demographics:</a:t>
            </a:r>
            <a:endParaRPr b="1" sz="1200">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Age: 22</a:t>
            </a:r>
            <a:endParaRPr sz="1200">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Income: Middle Class</a:t>
            </a:r>
            <a:endParaRPr sz="1200">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Location: Texas</a:t>
            </a:r>
            <a:endParaRPr sz="1200">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Education: Some College</a:t>
            </a:r>
            <a:endParaRPr sz="1200">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Relationship Status: Not Married</a:t>
            </a:r>
            <a:endParaRPr sz="1200">
              <a:latin typeface="Lato"/>
              <a:ea typeface="Lato"/>
              <a:cs typeface="Lato"/>
              <a:sym typeface="Lato"/>
            </a:endParaRPr>
          </a:p>
          <a:p>
            <a:pPr indent="0" lvl="0" marL="0" rtl="0" algn="l">
              <a:spcBef>
                <a:spcPts val="0"/>
              </a:spcBef>
              <a:spcAft>
                <a:spcPts val="0"/>
              </a:spcAft>
              <a:buNone/>
            </a:pPr>
            <a:r>
              <a:rPr lang="en" sz="1200">
                <a:latin typeface="Lato"/>
                <a:ea typeface="Lato"/>
                <a:cs typeface="Lato"/>
                <a:sym typeface="Lato"/>
              </a:rPr>
              <a:t>Employment: Full Time Student</a:t>
            </a:r>
            <a:endParaRPr sz="1200">
              <a:latin typeface="Lato"/>
              <a:ea typeface="Lato"/>
              <a:cs typeface="Lato"/>
              <a:sym typeface="Lato"/>
            </a:endParaRPr>
          </a:p>
        </p:txBody>
      </p:sp>
      <p:sp>
        <p:nvSpPr>
          <p:cNvPr id="146" name="Google Shape;146;p15"/>
          <p:cNvSpPr/>
          <p:nvPr/>
        </p:nvSpPr>
        <p:spPr>
          <a:xfrm>
            <a:off x="5332225" y="1435900"/>
            <a:ext cx="3084000" cy="1135800"/>
          </a:xfrm>
          <a:prstGeom prst="rect">
            <a:avLst/>
          </a:prstGeom>
          <a:no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5"/>
          <p:cNvSpPr/>
          <p:nvPr/>
        </p:nvSpPr>
        <p:spPr>
          <a:xfrm>
            <a:off x="5332225" y="2850525"/>
            <a:ext cx="3639000" cy="1982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48" name="Google Shape;148;p15"/>
          <p:cNvSpPr txBox="1"/>
          <p:nvPr/>
        </p:nvSpPr>
        <p:spPr>
          <a:xfrm>
            <a:off x="5379250" y="1521625"/>
            <a:ext cx="2893200" cy="99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Lato"/>
                <a:ea typeface="Lato"/>
                <a:cs typeface="Lato"/>
                <a:sym typeface="Lato"/>
              </a:rPr>
              <a:t>Description</a:t>
            </a:r>
            <a:r>
              <a:rPr lang="en" sz="1200">
                <a:latin typeface="Lato"/>
                <a:ea typeface="Lato"/>
                <a:cs typeface="Lato"/>
                <a:sym typeface="Lato"/>
              </a:rPr>
              <a:t>: Student committed full time to studying at a University in the state of Texas who values their independence.</a:t>
            </a:r>
            <a:endParaRPr sz="1200">
              <a:latin typeface="Lato"/>
              <a:ea typeface="Lato"/>
              <a:cs typeface="Lato"/>
              <a:sym typeface="Lato"/>
            </a:endParaRPr>
          </a:p>
        </p:txBody>
      </p:sp>
      <p:sp>
        <p:nvSpPr>
          <p:cNvPr id="149" name="Google Shape;149;p15"/>
          <p:cNvSpPr txBox="1"/>
          <p:nvPr/>
        </p:nvSpPr>
        <p:spPr>
          <a:xfrm>
            <a:off x="5385775" y="2850350"/>
            <a:ext cx="3585600" cy="198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latin typeface="Lato"/>
                <a:ea typeface="Lato"/>
                <a:cs typeface="Lato"/>
                <a:sym typeface="Lato"/>
              </a:rPr>
              <a:t>Personality:</a:t>
            </a:r>
            <a:endParaRPr b="1"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Organized</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Health-conscious</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Spend-wise</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Studious</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Enjoys eating at home</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Concerned about pandemic safety</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Socialite</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Independent</a:t>
            </a:r>
            <a:endParaRPr sz="1200">
              <a:latin typeface="Lato"/>
              <a:ea typeface="Lato"/>
              <a:cs typeface="Lato"/>
              <a:sym typeface="Lato"/>
            </a:endParaRPr>
          </a:p>
          <a:p>
            <a:pPr indent="-304800" lvl="0" marL="457200" rtl="0" algn="l">
              <a:spcBef>
                <a:spcPts val="0"/>
              </a:spcBef>
              <a:spcAft>
                <a:spcPts val="0"/>
              </a:spcAft>
              <a:buSzPts val="1200"/>
              <a:buFont typeface="Lato"/>
              <a:buChar char="●"/>
            </a:pPr>
            <a:r>
              <a:rPr lang="en" sz="1200">
                <a:latin typeface="Lato"/>
                <a:ea typeface="Lato"/>
                <a:cs typeface="Lato"/>
                <a:sym typeface="Lato"/>
              </a:rPr>
              <a:t>Likes Pets</a:t>
            </a:r>
            <a:endParaRPr sz="1200">
              <a:latin typeface="Lato"/>
              <a:ea typeface="Lato"/>
              <a:cs typeface="Lato"/>
              <a:sym typeface="Lato"/>
            </a:endParaRPr>
          </a:p>
        </p:txBody>
      </p:sp>
      <p:pic>
        <p:nvPicPr>
          <p:cNvPr id="150" name="Google Shape;150;p15"/>
          <p:cNvPicPr preferRelativeResize="0"/>
          <p:nvPr/>
        </p:nvPicPr>
        <p:blipFill>
          <a:blip r:embed="rId3">
            <a:alphaModFix/>
          </a:blip>
          <a:stretch>
            <a:fillRect/>
          </a:stretch>
        </p:blipFill>
        <p:spPr>
          <a:xfrm>
            <a:off x="397825" y="1395600"/>
            <a:ext cx="1949075" cy="18272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Participants</a:t>
            </a:r>
            <a:endParaRPr/>
          </a:p>
        </p:txBody>
      </p:sp>
      <p:sp>
        <p:nvSpPr>
          <p:cNvPr id="156" name="Google Shape;156;p1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All participants followed the persona specified - college aged people who lived </a:t>
            </a:r>
            <a:r>
              <a:rPr b="1" lang="en" sz="1500"/>
              <a:t>independently </a:t>
            </a:r>
            <a:r>
              <a:rPr lang="en" sz="1500"/>
              <a:t>but m</a:t>
            </a:r>
            <a:r>
              <a:rPr lang="en" sz="1500"/>
              <a:t>ost participants are male coincidentally</a:t>
            </a:r>
            <a:endParaRPr b="1" sz="1500"/>
          </a:p>
          <a:p>
            <a:pPr indent="-323850" lvl="0" marL="457200" rtl="0" algn="l">
              <a:spcBef>
                <a:spcPts val="0"/>
              </a:spcBef>
              <a:spcAft>
                <a:spcPts val="0"/>
              </a:spcAft>
              <a:buSzPts val="1500"/>
              <a:buChar char="●"/>
            </a:pPr>
            <a:r>
              <a:rPr lang="en" sz="1500"/>
              <a:t>Some participants were in the age range but not necessarily in college but had graduated within a year</a:t>
            </a:r>
            <a:endParaRPr sz="1500"/>
          </a:p>
          <a:p>
            <a:pPr indent="-323850" lvl="0" marL="457200" rtl="0" algn="l">
              <a:spcBef>
                <a:spcPts val="0"/>
              </a:spcBef>
              <a:spcAft>
                <a:spcPts val="0"/>
              </a:spcAft>
              <a:buSzPts val="1500"/>
              <a:buChar char="●"/>
            </a:pPr>
            <a:r>
              <a:rPr lang="en" sz="1500"/>
              <a:t>Our focus was on the independence and lack of reliance on other people, such as parents or a spouse, to control how much they spend or what they spend on - this was a success as all of our participants met this criteria so we could focus on the individual level of spending</a:t>
            </a:r>
            <a:endParaRPr sz="1500"/>
          </a:p>
          <a:p>
            <a:pPr indent="-323850" lvl="0" marL="457200" rtl="0" algn="l">
              <a:spcBef>
                <a:spcPts val="0"/>
              </a:spcBef>
              <a:spcAft>
                <a:spcPts val="0"/>
              </a:spcAft>
              <a:buSzPts val="1500"/>
              <a:buChar char="●"/>
            </a:pPr>
            <a:r>
              <a:rPr lang="en" sz="1500"/>
              <a:t>See Appendix A for </a:t>
            </a:r>
            <a:r>
              <a:rPr lang="en" sz="1500"/>
              <a:t>listing</a:t>
            </a:r>
            <a:r>
              <a:rPr lang="en" sz="1500"/>
              <a:t> of participants</a:t>
            </a:r>
            <a:endParaRPr sz="1500"/>
          </a:p>
        </p:txBody>
      </p:sp>
      <p:pic>
        <p:nvPicPr>
          <p:cNvPr id="157" name="Google Shape;157;p16"/>
          <p:cNvPicPr preferRelativeResize="0"/>
          <p:nvPr/>
        </p:nvPicPr>
        <p:blipFill>
          <a:blip r:embed="rId3">
            <a:alphaModFix/>
          </a:blip>
          <a:stretch>
            <a:fillRect/>
          </a:stretch>
        </p:blipFill>
        <p:spPr>
          <a:xfrm>
            <a:off x="4706225" y="340525"/>
            <a:ext cx="2804249" cy="16502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Methods Used</a:t>
            </a:r>
            <a:endParaRPr/>
          </a:p>
        </p:txBody>
      </p:sp>
      <p:sp>
        <p:nvSpPr>
          <p:cNvPr id="163" name="Google Shape;163;p17"/>
          <p:cNvSpPr txBox="1"/>
          <p:nvPr>
            <p:ph idx="1" type="body"/>
          </p:nvPr>
        </p:nvSpPr>
        <p:spPr>
          <a:xfrm>
            <a:off x="819150" y="2019000"/>
            <a:ext cx="3709200" cy="2119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AutoNum type="arabicPeriod"/>
            </a:pPr>
            <a:r>
              <a:rPr lang="en" sz="1500"/>
              <a:t>Photo Elicitation - photos of inside of fridges, freezers, and pantries</a:t>
            </a:r>
            <a:endParaRPr sz="1500"/>
          </a:p>
          <a:p>
            <a:pPr indent="-323850" lvl="0" marL="457200" rtl="0" algn="l">
              <a:spcBef>
                <a:spcPts val="0"/>
              </a:spcBef>
              <a:spcAft>
                <a:spcPts val="0"/>
              </a:spcAft>
              <a:buSzPts val="1500"/>
              <a:buAutoNum type="arabicPeriod"/>
            </a:pPr>
            <a:r>
              <a:rPr lang="en" sz="1500"/>
              <a:t>Concentric Circles - learn about the staple and luxury purchases participants made before and after pandemic</a:t>
            </a:r>
            <a:endParaRPr sz="1500"/>
          </a:p>
          <a:p>
            <a:pPr indent="-323850" lvl="0" marL="457200" rtl="0" algn="l">
              <a:spcBef>
                <a:spcPts val="0"/>
              </a:spcBef>
              <a:spcAft>
                <a:spcPts val="0"/>
              </a:spcAft>
              <a:buSzPts val="1500"/>
              <a:buAutoNum type="arabicPeriod"/>
            </a:pPr>
            <a:r>
              <a:rPr lang="en" sz="1500"/>
              <a:t>Personal Interviews - take deeper dive into habits</a:t>
            </a:r>
            <a:endParaRPr sz="1500"/>
          </a:p>
        </p:txBody>
      </p:sp>
      <p:pic>
        <p:nvPicPr>
          <p:cNvPr id="164" name="Google Shape;164;p17"/>
          <p:cNvPicPr preferRelativeResize="0"/>
          <p:nvPr/>
        </p:nvPicPr>
        <p:blipFill>
          <a:blip r:embed="rId3">
            <a:alphaModFix/>
          </a:blip>
          <a:stretch>
            <a:fillRect/>
          </a:stretch>
        </p:blipFill>
        <p:spPr>
          <a:xfrm>
            <a:off x="4661275" y="1116649"/>
            <a:ext cx="3880249" cy="2910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18"/>
          <p:cNvPicPr preferRelativeResize="0"/>
          <p:nvPr/>
        </p:nvPicPr>
        <p:blipFill>
          <a:blip r:embed="rId3">
            <a:alphaModFix/>
          </a:blip>
          <a:stretch>
            <a:fillRect/>
          </a:stretch>
        </p:blipFill>
        <p:spPr>
          <a:xfrm>
            <a:off x="1491688" y="223300"/>
            <a:ext cx="6160627" cy="46969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9"/>
          <p:cNvSpPr/>
          <p:nvPr/>
        </p:nvSpPr>
        <p:spPr>
          <a:xfrm>
            <a:off x="2040900" y="540250"/>
            <a:ext cx="5062200" cy="43074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9"/>
          <p:cNvSpPr txBox="1"/>
          <p:nvPr/>
        </p:nvSpPr>
        <p:spPr>
          <a:xfrm>
            <a:off x="3171800" y="799450"/>
            <a:ext cx="2916000" cy="19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Calibri"/>
                <a:ea typeface="Calibri"/>
                <a:cs typeface="Calibri"/>
                <a:sym typeface="Calibri"/>
              </a:rPr>
              <a:t>Shopping Habits in a Pandemic</a:t>
            </a:r>
            <a:endParaRPr>
              <a:latin typeface="Calibri"/>
              <a:ea typeface="Calibri"/>
              <a:cs typeface="Calibri"/>
              <a:sym typeface="Calibri"/>
            </a:endParaRPr>
          </a:p>
        </p:txBody>
      </p:sp>
      <p:sp>
        <p:nvSpPr>
          <p:cNvPr id="176" name="Google Shape;176;p19"/>
          <p:cNvSpPr/>
          <p:nvPr/>
        </p:nvSpPr>
        <p:spPr>
          <a:xfrm>
            <a:off x="2516250" y="1487525"/>
            <a:ext cx="1080600" cy="1087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9"/>
          <p:cNvSpPr txBox="1"/>
          <p:nvPr/>
        </p:nvSpPr>
        <p:spPr>
          <a:xfrm>
            <a:off x="2608750" y="1805775"/>
            <a:ext cx="1080600" cy="3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Unsafe</a:t>
            </a:r>
            <a:endParaRPr sz="1100">
              <a:latin typeface="Calibri"/>
              <a:ea typeface="Calibri"/>
              <a:cs typeface="Calibri"/>
              <a:sym typeface="Calibri"/>
            </a:endParaRPr>
          </a:p>
          <a:p>
            <a:pPr indent="0" lvl="0" marL="0" rtl="0" algn="l">
              <a:spcBef>
                <a:spcPts val="0"/>
              </a:spcBef>
              <a:spcAft>
                <a:spcPts val="0"/>
              </a:spcAft>
              <a:buNone/>
            </a:pPr>
            <a:r>
              <a:rPr lang="en" sz="1100">
                <a:latin typeface="Calibri"/>
                <a:ea typeface="Calibri"/>
                <a:cs typeface="Calibri"/>
                <a:sym typeface="Calibri"/>
              </a:rPr>
              <a:t>Environment</a:t>
            </a:r>
            <a:endParaRPr sz="1100">
              <a:latin typeface="Calibri"/>
              <a:ea typeface="Calibri"/>
              <a:cs typeface="Calibri"/>
              <a:sym typeface="Calibri"/>
            </a:endParaRPr>
          </a:p>
        </p:txBody>
      </p:sp>
      <p:sp>
        <p:nvSpPr>
          <p:cNvPr id="178" name="Google Shape;178;p19"/>
          <p:cNvSpPr/>
          <p:nvPr/>
        </p:nvSpPr>
        <p:spPr>
          <a:xfrm>
            <a:off x="2375750" y="2642075"/>
            <a:ext cx="1665000" cy="1435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9"/>
          <p:cNvSpPr txBox="1"/>
          <p:nvPr/>
        </p:nvSpPr>
        <p:spPr>
          <a:xfrm>
            <a:off x="2616200" y="2730725"/>
            <a:ext cx="1184100" cy="3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Changes in How people shop</a:t>
            </a:r>
            <a:endParaRPr sz="1100">
              <a:latin typeface="Calibri"/>
              <a:ea typeface="Calibri"/>
              <a:cs typeface="Calibri"/>
              <a:sym typeface="Calibri"/>
            </a:endParaRPr>
          </a:p>
        </p:txBody>
      </p:sp>
      <p:grpSp>
        <p:nvGrpSpPr>
          <p:cNvPr id="180" name="Google Shape;180;p19"/>
          <p:cNvGrpSpPr/>
          <p:nvPr/>
        </p:nvGrpSpPr>
        <p:grpSpPr>
          <a:xfrm>
            <a:off x="2516250" y="3341375"/>
            <a:ext cx="1184100" cy="480900"/>
            <a:chOff x="2516250" y="3341375"/>
            <a:chExt cx="1184100" cy="480900"/>
          </a:xfrm>
        </p:grpSpPr>
        <p:sp>
          <p:nvSpPr>
            <p:cNvPr id="181" name="Google Shape;181;p19"/>
            <p:cNvSpPr/>
            <p:nvPr/>
          </p:nvSpPr>
          <p:spPr>
            <a:xfrm>
              <a:off x="2560650" y="3341375"/>
              <a:ext cx="577200" cy="480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9"/>
            <p:cNvSpPr txBox="1"/>
            <p:nvPr/>
          </p:nvSpPr>
          <p:spPr>
            <a:xfrm>
              <a:off x="2516250" y="3341375"/>
              <a:ext cx="1184100" cy="3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Calibri"/>
                  <a:ea typeface="Calibri"/>
                  <a:cs typeface="Calibri"/>
                  <a:sym typeface="Calibri"/>
                </a:rPr>
                <a:t>Shopping </a:t>
              </a:r>
              <a:endParaRPr sz="900">
                <a:latin typeface="Calibri"/>
                <a:ea typeface="Calibri"/>
                <a:cs typeface="Calibri"/>
                <a:sym typeface="Calibri"/>
              </a:endParaRPr>
            </a:p>
            <a:p>
              <a:pPr indent="0" lvl="0" marL="0" rtl="0" algn="l">
                <a:spcBef>
                  <a:spcPts val="0"/>
                </a:spcBef>
                <a:spcAft>
                  <a:spcPts val="0"/>
                </a:spcAft>
                <a:buNone/>
              </a:pPr>
              <a:r>
                <a:rPr lang="en" sz="900">
                  <a:latin typeface="Calibri"/>
                  <a:ea typeface="Calibri"/>
                  <a:cs typeface="Calibri"/>
                  <a:sym typeface="Calibri"/>
                </a:rPr>
                <a:t>Online</a:t>
              </a:r>
              <a:endParaRPr sz="900">
                <a:latin typeface="Calibri"/>
                <a:ea typeface="Calibri"/>
                <a:cs typeface="Calibri"/>
                <a:sym typeface="Calibri"/>
              </a:endParaRPr>
            </a:p>
          </p:txBody>
        </p:sp>
      </p:grpSp>
      <p:sp>
        <p:nvSpPr>
          <p:cNvPr id="183" name="Google Shape;183;p19"/>
          <p:cNvSpPr/>
          <p:nvPr/>
        </p:nvSpPr>
        <p:spPr>
          <a:xfrm>
            <a:off x="3249075" y="3341375"/>
            <a:ext cx="577200" cy="480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txBox="1"/>
          <p:nvPr/>
        </p:nvSpPr>
        <p:spPr>
          <a:xfrm>
            <a:off x="3249075" y="3341375"/>
            <a:ext cx="1184100" cy="3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Calibri"/>
                <a:ea typeface="Calibri"/>
                <a:cs typeface="Calibri"/>
                <a:sym typeface="Calibri"/>
              </a:rPr>
              <a:t>Schedule</a:t>
            </a:r>
            <a:endParaRPr sz="900">
              <a:latin typeface="Calibri"/>
              <a:ea typeface="Calibri"/>
              <a:cs typeface="Calibri"/>
              <a:sym typeface="Calibri"/>
            </a:endParaRPr>
          </a:p>
        </p:txBody>
      </p:sp>
      <p:sp>
        <p:nvSpPr>
          <p:cNvPr id="185" name="Google Shape;185;p19"/>
          <p:cNvSpPr/>
          <p:nvPr/>
        </p:nvSpPr>
        <p:spPr>
          <a:xfrm>
            <a:off x="3944575" y="1250700"/>
            <a:ext cx="2797500" cy="26421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9"/>
          <p:cNvSpPr txBox="1"/>
          <p:nvPr/>
        </p:nvSpPr>
        <p:spPr>
          <a:xfrm>
            <a:off x="4825250" y="1265525"/>
            <a:ext cx="1184100" cy="3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Changes due to </a:t>
            </a:r>
            <a:r>
              <a:rPr lang="en" sz="1100">
                <a:latin typeface="Calibri"/>
                <a:ea typeface="Calibri"/>
                <a:cs typeface="Calibri"/>
                <a:sym typeface="Calibri"/>
              </a:rPr>
              <a:t>Uncertainty</a:t>
            </a:r>
            <a:endParaRPr sz="1100">
              <a:latin typeface="Calibri"/>
              <a:ea typeface="Calibri"/>
              <a:cs typeface="Calibri"/>
              <a:sym typeface="Calibri"/>
            </a:endParaRPr>
          </a:p>
        </p:txBody>
      </p:sp>
      <p:sp>
        <p:nvSpPr>
          <p:cNvPr id="187" name="Google Shape;187;p19"/>
          <p:cNvSpPr/>
          <p:nvPr/>
        </p:nvSpPr>
        <p:spPr>
          <a:xfrm>
            <a:off x="4129650" y="1805775"/>
            <a:ext cx="725100" cy="57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9"/>
          <p:cNvSpPr/>
          <p:nvPr/>
        </p:nvSpPr>
        <p:spPr>
          <a:xfrm>
            <a:off x="5047300" y="1976000"/>
            <a:ext cx="1539300" cy="1509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9"/>
          <p:cNvSpPr txBox="1"/>
          <p:nvPr/>
        </p:nvSpPr>
        <p:spPr>
          <a:xfrm>
            <a:off x="5295050" y="2035275"/>
            <a:ext cx="1184100" cy="3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Calibri"/>
                <a:ea typeface="Calibri"/>
                <a:cs typeface="Calibri"/>
                <a:sym typeface="Calibri"/>
              </a:rPr>
              <a:t>Fiscal Changes</a:t>
            </a:r>
            <a:endParaRPr sz="1100">
              <a:latin typeface="Calibri"/>
              <a:ea typeface="Calibri"/>
              <a:cs typeface="Calibri"/>
              <a:sym typeface="Calibri"/>
            </a:endParaRPr>
          </a:p>
        </p:txBody>
      </p:sp>
      <p:sp>
        <p:nvSpPr>
          <p:cNvPr id="190" name="Google Shape;190;p19"/>
          <p:cNvSpPr/>
          <p:nvPr/>
        </p:nvSpPr>
        <p:spPr>
          <a:xfrm>
            <a:off x="5147925" y="2375775"/>
            <a:ext cx="646800" cy="532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9"/>
          <p:cNvSpPr/>
          <p:nvPr/>
        </p:nvSpPr>
        <p:spPr>
          <a:xfrm>
            <a:off x="5877575" y="2375775"/>
            <a:ext cx="646800" cy="5328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9"/>
          <p:cNvSpPr txBox="1"/>
          <p:nvPr/>
        </p:nvSpPr>
        <p:spPr>
          <a:xfrm>
            <a:off x="5101275" y="2401500"/>
            <a:ext cx="740100" cy="3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Calibri"/>
                <a:ea typeface="Calibri"/>
                <a:cs typeface="Calibri"/>
                <a:sym typeface="Calibri"/>
              </a:rPr>
              <a:t>Spending &amp;</a:t>
            </a:r>
            <a:endParaRPr sz="900">
              <a:latin typeface="Calibri"/>
              <a:ea typeface="Calibri"/>
              <a:cs typeface="Calibri"/>
              <a:sym typeface="Calibri"/>
            </a:endParaRPr>
          </a:p>
          <a:p>
            <a:pPr indent="0" lvl="0" marL="0" rtl="0" algn="l">
              <a:spcBef>
                <a:spcPts val="0"/>
              </a:spcBef>
              <a:spcAft>
                <a:spcPts val="0"/>
              </a:spcAft>
              <a:buNone/>
            </a:pPr>
            <a:r>
              <a:rPr lang="en" sz="900">
                <a:latin typeface="Calibri"/>
                <a:ea typeface="Calibri"/>
                <a:cs typeface="Calibri"/>
                <a:sym typeface="Calibri"/>
              </a:rPr>
              <a:t>Saving</a:t>
            </a:r>
            <a:endParaRPr sz="900">
              <a:latin typeface="Calibri"/>
              <a:ea typeface="Calibri"/>
              <a:cs typeface="Calibri"/>
              <a:sym typeface="Calibri"/>
            </a:endParaRPr>
          </a:p>
        </p:txBody>
      </p:sp>
      <p:sp>
        <p:nvSpPr>
          <p:cNvPr id="193" name="Google Shape;193;p19"/>
          <p:cNvSpPr txBox="1"/>
          <p:nvPr/>
        </p:nvSpPr>
        <p:spPr>
          <a:xfrm>
            <a:off x="4129650" y="1920525"/>
            <a:ext cx="740100" cy="3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Calibri"/>
                <a:ea typeface="Calibri"/>
                <a:cs typeface="Calibri"/>
                <a:sym typeface="Calibri"/>
              </a:rPr>
              <a:t>Product </a:t>
            </a:r>
            <a:endParaRPr sz="900">
              <a:latin typeface="Calibri"/>
              <a:ea typeface="Calibri"/>
              <a:cs typeface="Calibri"/>
              <a:sym typeface="Calibri"/>
            </a:endParaRPr>
          </a:p>
          <a:p>
            <a:pPr indent="0" lvl="0" marL="0" rtl="0" algn="l">
              <a:spcBef>
                <a:spcPts val="0"/>
              </a:spcBef>
              <a:spcAft>
                <a:spcPts val="0"/>
              </a:spcAft>
              <a:buNone/>
            </a:pPr>
            <a:r>
              <a:rPr lang="en" sz="900">
                <a:latin typeface="Calibri"/>
                <a:ea typeface="Calibri"/>
                <a:cs typeface="Calibri"/>
                <a:sym typeface="Calibri"/>
              </a:rPr>
              <a:t>Availability</a:t>
            </a:r>
            <a:endParaRPr sz="900">
              <a:latin typeface="Calibri"/>
              <a:ea typeface="Calibri"/>
              <a:cs typeface="Calibri"/>
              <a:sym typeface="Calibri"/>
            </a:endParaRPr>
          </a:p>
        </p:txBody>
      </p:sp>
      <p:sp>
        <p:nvSpPr>
          <p:cNvPr id="194" name="Google Shape;194;p19"/>
          <p:cNvSpPr txBox="1"/>
          <p:nvPr/>
        </p:nvSpPr>
        <p:spPr>
          <a:xfrm>
            <a:off x="5929375" y="2375775"/>
            <a:ext cx="740100" cy="3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Calibri"/>
                <a:ea typeface="Calibri"/>
                <a:cs typeface="Calibri"/>
                <a:sym typeface="Calibri"/>
              </a:rPr>
              <a:t>Food/</a:t>
            </a:r>
            <a:endParaRPr sz="900">
              <a:latin typeface="Calibri"/>
              <a:ea typeface="Calibri"/>
              <a:cs typeface="Calibri"/>
              <a:sym typeface="Calibri"/>
            </a:endParaRPr>
          </a:p>
          <a:p>
            <a:pPr indent="0" lvl="0" marL="0" rtl="0" algn="l">
              <a:spcBef>
                <a:spcPts val="0"/>
              </a:spcBef>
              <a:spcAft>
                <a:spcPts val="0"/>
              </a:spcAft>
              <a:buNone/>
            </a:pPr>
            <a:r>
              <a:rPr lang="en" sz="900">
                <a:latin typeface="Calibri"/>
                <a:ea typeface="Calibri"/>
                <a:cs typeface="Calibri"/>
                <a:sym typeface="Calibri"/>
              </a:rPr>
              <a:t>Restaurant</a:t>
            </a:r>
            <a:r>
              <a:rPr lang="en" sz="900">
                <a:latin typeface="Calibri"/>
                <a:ea typeface="Calibri"/>
                <a:cs typeface="Calibri"/>
                <a:sym typeface="Calibri"/>
              </a:rPr>
              <a:t> </a:t>
            </a:r>
            <a:endParaRPr sz="900">
              <a:latin typeface="Calibri"/>
              <a:ea typeface="Calibri"/>
              <a:cs typeface="Calibri"/>
              <a:sym typeface="Calibri"/>
            </a:endParaRPr>
          </a:p>
          <a:p>
            <a:pPr indent="0" lvl="0" marL="0" rtl="0" algn="l">
              <a:spcBef>
                <a:spcPts val="0"/>
              </a:spcBef>
              <a:spcAft>
                <a:spcPts val="0"/>
              </a:spcAft>
              <a:buNone/>
            </a:pPr>
            <a:r>
              <a:rPr lang="en" sz="900">
                <a:latin typeface="Calibri"/>
                <a:ea typeface="Calibri"/>
                <a:cs typeface="Calibri"/>
                <a:sym typeface="Calibri"/>
              </a:rPr>
              <a:t>Habits</a:t>
            </a:r>
            <a:endParaRPr sz="900">
              <a:latin typeface="Calibri"/>
              <a:ea typeface="Calibri"/>
              <a:cs typeface="Calibri"/>
              <a:sym typeface="Calibri"/>
            </a:endParaRPr>
          </a:p>
        </p:txBody>
      </p:sp>
      <p:sp>
        <p:nvSpPr>
          <p:cNvPr id="195" name="Google Shape;195;p19"/>
          <p:cNvSpPr/>
          <p:nvPr/>
        </p:nvSpPr>
        <p:spPr>
          <a:xfrm>
            <a:off x="4267250" y="2801850"/>
            <a:ext cx="725100" cy="570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9"/>
          <p:cNvSpPr txBox="1"/>
          <p:nvPr/>
        </p:nvSpPr>
        <p:spPr>
          <a:xfrm>
            <a:off x="4324975" y="2864800"/>
            <a:ext cx="740100" cy="34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latin typeface="Calibri"/>
                <a:ea typeface="Calibri"/>
                <a:cs typeface="Calibri"/>
                <a:sym typeface="Calibri"/>
              </a:rPr>
              <a:t>Changing </a:t>
            </a:r>
            <a:endParaRPr sz="900">
              <a:latin typeface="Calibri"/>
              <a:ea typeface="Calibri"/>
              <a:cs typeface="Calibri"/>
              <a:sym typeface="Calibri"/>
            </a:endParaRPr>
          </a:p>
          <a:p>
            <a:pPr indent="0" lvl="0" marL="0" rtl="0" algn="l">
              <a:spcBef>
                <a:spcPts val="0"/>
              </a:spcBef>
              <a:spcAft>
                <a:spcPts val="0"/>
              </a:spcAft>
              <a:buNone/>
            </a:pPr>
            <a:r>
              <a:rPr lang="en" sz="900">
                <a:latin typeface="Calibri"/>
                <a:ea typeface="Calibri"/>
                <a:cs typeface="Calibri"/>
                <a:sym typeface="Calibri"/>
              </a:rPr>
              <a:t>Habits</a:t>
            </a:r>
            <a:endParaRPr sz="900">
              <a:latin typeface="Calibri"/>
              <a:ea typeface="Calibri"/>
              <a:cs typeface="Calibri"/>
              <a:sym typeface="Calibri"/>
            </a:endParaRPr>
          </a:p>
        </p:txBody>
      </p:sp>
      <p:sp>
        <p:nvSpPr>
          <p:cNvPr id="197" name="Google Shape;197;p19"/>
          <p:cNvSpPr txBox="1"/>
          <p:nvPr>
            <p:ph type="title"/>
          </p:nvPr>
        </p:nvSpPr>
        <p:spPr>
          <a:xfrm>
            <a:off x="382500" y="466175"/>
            <a:ext cx="22338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Theme</a:t>
            </a:r>
            <a:endParaRPr sz="2600"/>
          </a:p>
          <a:p>
            <a:pPr indent="0" lvl="0" marL="0" rtl="0" algn="l">
              <a:spcBef>
                <a:spcPts val="0"/>
              </a:spcBef>
              <a:spcAft>
                <a:spcPts val="0"/>
              </a:spcAft>
              <a:buNone/>
            </a:pPr>
            <a:r>
              <a:rPr lang="en" sz="2600"/>
              <a:t>Relationships</a:t>
            </a:r>
            <a:endParaRPr sz="2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0"/>
          <p:cNvSpPr txBox="1"/>
          <p:nvPr>
            <p:ph type="title"/>
          </p:nvPr>
        </p:nvSpPr>
        <p:spPr>
          <a:xfrm>
            <a:off x="819150" y="5027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Themes and Insights</a:t>
            </a:r>
            <a:endParaRPr/>
          </a:p>
        </p:txBody>
      </p:sp>
      <p:pic>
        <p:nvPicPr>
          <p:cNvPr id="203" name="Google Shape;203;p20"/>
          <p:cNvPicPr preferRelativeResize="0"/>
          <p:nvPr/>
        </p:nvPicPr>
        <p:blipFill rotWithShape="1">
          <a:blip r:embed="rId3">
            <a:alphaModFix/>
          </a:blip>
          <a:srcRect b="0" l="27873" r="27016" t="0"/>
          <a:stretch/>
        </p:blipFill>
        <p:spPr>
          <a:xfrm>
            <a:off x="7186100" y="235325"/>
            <a:ext cx="1605975" cy="1666600"/>
          </a:xfrm>
          <a:prstGeom prst="rect">
            <a:avLst/>
          </a:prstGeom>
          <a:noFill/>
          <a:ln>
            <a:noFill/>
          </a:ln>
        </p:spPr>
      </p:pic>
      <p:sp>
        <p:nvSpPr>
          <p:cNvPr id="204" name="Google Shape;204;p20"/>
          <p:cNvSpPr txBox="1"/>
          <p:nvPr/>
        </p:nvSpPr>
        <p:spPr>
          <a:xfrm>
            <a:off x="1048950" y="1170650"/>
            <a:ext cx="2114700" cy="1561800"/>
          </a:xfrm>
          <a:prstGeom prst="rect">
            <a:avLst/>
          </a:prstGeom>
          <a:solidFill>
            <a:srgbClr val="6D9EE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chemeClr val="dk2"/>
                </a:solidFill>
                <a:latin typeface="Calibri"/>
                <a:ea typeface="Calibri"/>
                <a:cs typeface="Calibri"/>
                <a:sym typeface="Calibri"/>
              </a:rPr>
              <a:t>Unsafe Environments</a:t>
            </a:r>
            <a:endParaRPr b="1" sz="1300">
              <a:solidFill>
                <a:schemeClr val="dk2"/>
              </a:solidFill>
              <a:latin typeface="Calibri"/>
              <a:ea typeface="Calibri"/>
              <a:cs typeface="Calibri"/>
              <a:sym typeface="Calibri"/>
            </a:endParaRPr>
          </a:p>
          <a:p>
            <a:pPr indent="0" lvl="0" marL="0" rtl="0" algn="l">
              <a:lnSpc>
                <a:spcPct val="115000"/>
              </a:lnSpc>
              <a:spcBef>
                <a:spcPts val="1600"/>
              </a:spcBef>
              <a:spcAft>
                <a:spcPts val="0"/>
              </a:spcAft>
              <a:buNone/>
            </a:pPr>
            <a:r>
              <a:rPr lang="en" sz="1300">
                <a:solidFill>
                  <a:schemeClr val="dk2"/>
                </a:solidFill>
                <a:latin typeface="Calibri"/>
                <a:ea typeface="Calibri"/>
                <a:cs typeface="Calibri"/>
                <a:sym typeface="Calibri"/>
              </a:rPr>
              <a:t>People are hesitant to spend time in crowded places and look for ways to avoid such situations</a:t>
            </a:r>
            <a:endParaRPr sz="1300">
              <a:solidFill>
                <a:schemeClr val="dk2"/>
              </a:solidFill>
              <a:latin typeface="Calibri"/>
              <a:ea typeface="Calibri"/>
              <a:cs typeface="Calibri"/>
              <a:sym typeface="Calibri"/>
            </a:endParaRPr>
          </a:p>
          <a:p>
            <a:pPr indent="0" lvl="0" marL="0" rtl="0" algn="l">
              <a:lnSpc>
                <a:spcPct val="115000"/>
              </a:lnSpc>
              <a:spcBef>
                <a:spcPts val="1600"/>
              </a:spcBef>
              <a:spcAft>
                <a:spcPts val="1600"/>
              </a:spcAft>
              <a:buNone/>
            </a:pPr>
            <a:r>
              <a:t/>
            </a:r>
            <a:endParaRPr sz="1300">
              <a:solidFill>
                <a:schemeClr val="dk2"/>
              </a:solidFill>
              <a:latin typeface="Calibri"/>
              <a:ea typeface="Calibri"/>
              <a:cs typeface="Calibri"/>
              <a:sym typeface="Calibri"/>
            </a:endParaRPr>
          </a:p>
        </p:txBody>
      </p:sp>
      <p:sp>
        <p:nvSpPr>
          <p:cNvPr id="205" name="Google Shape;205;p20"/>
          <p:cNvSpPr txBox="1"/>
          <p:nvPr/>
        </p:nvSpPr>
        <p:spPr>
          <a:xfrm>
            <a:off x="1048950" y="2854225"/>
            <a:ext cx="2114700" cy="1947900"/>
          </a:xfrm>
          <a:prstGeom prst="rect">
            <a:avLst/>
          </a:prstGeom>
          <a:solidFill>
            <a:srgbClr val="F6B26B"/>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chemeClr val="dk2"/>
                </a:solidFill>
                <a:latin typeface="Calibri"/>
                <a:ea typeface="Calibri"/>
                <a:cs typeface="Calibri"/>
                <a:sym typeface="Calibri"/>
              </a:rPr>
              <a:t>Product Availability</a:t>
            </a:r>
            <a:endParaRPr b="1" sz="1300">
              <a:solidFill>
                <a:schemeClr val="dk2"/>
              </a:solidFill>
              <a:latin typeface="Calibri"/>
              <a:ea typeface="Calibri"/>
              <a:cs typeface="Calibri"/>
              <a:sym typeface="Calibri"/>
            </a:endParaRPr>
          </a:p>
          <a:p>
            <a:pPr indent="0" lvl="0" marL="0" rtl="0" algn="l">
              <a:lnSpc>
                <a:spcPct val="115000"/>
              </a:lnSpc>
              <a:spcBef>
                <a:spcPts val="1600"/>
              </a:spcBef>
              <a:spcAft>
                <a:spcPts val="0"/>
              </a:spcAft>
              <a:buNone/>
            </a:pPr>
            <a:r>
              <a:rPr lang="en" sz="1300">
                <a:solidFill>
                  <a:schemeClr val="dk2"/>
                </a:solidFill>
                <a:latin typeface="Calibri"/>
                <a:ea typeface="Calibri"/>
                <a:cs typeface="Calibri"/>
                <a:sym typeface="Calibri"/>
              </a:rPr>
              <a:t>The unsteady supply chain during the pandemic has caused people stress as well as pushed them to seek alternative solutions</a:t>
            </a:r>
            <a:endParaRPr sz="1300">
              <a:solidFill>
                <a:schemeClr val="dk2"/>
              </a:solidFill>
              <a:latin typeface="Calibri"/>
              <a:ea typeface="Calibri"/>
              <a:cs typeface="Calibri"/>
              <a:sym typeface="Calibri"/>
            </a:endParaRPr>
          </a:p>
          <a:p>
            <a:pPr indent="0" lvl="0" marL="0" rtl="0" algn="l">
              <a:lnSpc>
                <a:spcPct val="115000"/>
              </a:lnSpc>
              <a:spcBef>
                <a:spcPts val="1600"/>
              </a:spcBef>
              <a:spcAft>
                <a:spcPts val="1600"/>
              </a:spcAft>
              <a:buNone/>
            </a:pPr>
            <a:r>
              <a:t/>
            </a:r>
            <a:endParaRPr sz="1300">
              <a:solidFill>
                <a:schemeClr val="dk2"/>
              </a:solidFill>
              <a:latin typeface="Calibri"/>
              <a:ea typeface="Calibri"/>
              <a:cs typeface="Calibri"/>
              <a:sym typeface="Calibri"/>
            </a:endParaRPr>
          </a:p>
        </p:txBody>
      </p:sp>
      <p:sp>
        <p:nvSpPr>
          <p:cNvPr id="206" name="Google Shape;206;p20"/>
          <p:cNvSpPr txBox="1"/>
          <p:nvPr/>
        </p:nvSpPr>
        <p:spPr>
          <a:xfrm>
            <a:off x="3686038" y="1317950"/>
            <a:ext cx="2114700" cy="3171900"/>
          </a:xfrm>
          <a:prstGeom prst="rect">
            <a:avLst/>
          </a:prstGeom>
          <a:solidFill>
            <a:srgbClr val="C27BA0"/>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chemeClr val="dk2"/>
                </a:solidFill>
                <a:latin typeface="Calibri"/>
                <a:ea typeface="Calibri"/>
                <a:cs typeface="Calibri"/>
                <a:sym typeface="Calibri"/>
              </a:rPr>
              <a:t>Restaurant/Food Habits</a:t>
            </a:r>
            <a:endParaRPr b="1" sz="1300">
              <a:solidFill>
                <a:schemeClr val="dk2"/>
              </a:solidFill>
              <a:latin typeface="Calibri"/>
              <a:ea typeface="Calibri"/>
              <a:cs typeface="Calibri"/>
              <a:sym typeface="Calibri"/>
            </a:endParaRPr>
          </a:p>
          <a:p>
            <a:pPr indent="0" lvl="0" marL="0" rtl="0" algn="l">
              <a:lnSpc>
                <a:spcPct val="115000"/>
              </a:lnSpc>
              <a:spcBef>
                <a:spcPts val="1600"/>
              </a:spcBef>
              <a:spcAft>
                <a:spcPts val="0"/>
              </a:spcAft>
              <a:buNone/>
            </a:pPr>
            <a:r>
              <a:rPr lang="en" sz="1300">
                <a:solidFill>
                  <a:schemeClr val="dk2"/>
                </a:solidFill>
                <a:latin typeface="Calibri"/>
                <a:ea typeface="Calibri"/>
                <a:cs typeface="Calibri"/>
                <a:sym typeface="Calibri"/>
              </a:rPr>
              <a:t>Peoples’ varying reactions to the pandemic has reshaped how they view food in terms of restaurants and cooking, either with them cooking more given their increased time at home or eating out more for convenience</a:t>
            </a:r>
            <a:endParaRPr sz="1300">
              <a:solidFill>
                <a:schemeClr val="dk2"/>
              </a:solidFill>
              <a:latin typeface="Calibri"/>
              <a:ea typeface="Calibri"/>
              <a:cs typeface="Calibri"/>
              <a:sym typeface="Calibri"/>
            </a:endParaRPr>
          </a:p>
          <a:p>
            <a:pPr indent="0" lvl="0" marL="0" rtl="0" algn="l">
              <a:lnSpc>
                <a:spcPct val="115000"/>
              </a:lnSpc>
              <a:spcBef>
                <a:spcPts val="1600"/>
              </a:spcBef>
              <a:spcAft>
                <a:spcPts val="1600"/>
              </a:spcAft>
              <a:buNone/>
            </a:pPr>
            <a:r>
              <a:t/>
            </a:r>
            <a:endParaRPr sz="1300">
              <a:solidFill>
                <a:schemeClr val="dk2"/>
              </a:solidFill>
              <a:latin typeface="Calibri"/>
              <a:ea typeface="Calibri"/>
              <a:cs typeface="Calibri"/>
              <a:sym typeface="Calibri"/>
            </a:endParaRPr>
          </a:p>
        </p:txBody>
      </p:sp>
      <p:sp>
        <p:nvSpPr>
          <p:cNvPr id="207" name="Google Shape;207;p20"/>
          <p:cNvSpPr txBox="1"/>
          <p:nvPr/>
        </p:nvSpPr>
        <p:spPr>
          <a:xfrm>
            <a:off x="6210150" y="2039825"/>
            <a:ext cx="2114700" cy="2214300"/>
          </a:xfrm>
          <a:prstGeom prst="rect">
            <a:avLst/>
          </a:prstGeom>
          <a:solidFill>
            <a:srgbClr val="CC4125"/>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chemeClr val="dk2"/>
                </a:solidFill>
                <a:latin typeface="Calibri"/>
                <a:ea typeface="Calibri"/>
                <a:cs typeface="Calibri"/>
                <a:sym typeface="Calibri"/>
              </a:rPr>
              <a:t>Shopping Schedule</a:t>
            </a:r>
            <a:endParaRPr b="1" sz="1300">
              <a:solidFill>
                <a:schemeClr val="dk2"/>
              </a:solidFill>
              <a:latin typeface="Calibri"/>
              <a:ea typeface="Calibri"/>
              <a:cs typeface="Calibri"/>
              <a:sym typeface="Calibri"/>
            </a:endParaRPr>
          </a:p>
          <a:p>
            <a:pPr indent="0" lvl="0" marL="0" rtl="0" algn="l">
              <a:lnSpc>
                <a:spcPct val="115000"/>
              </a:lnSpc>
              <a:spcBef>
                <a:spcPts val="1600"/>
              </a:spcBef>
              <a:spcAft>
                <a:spcPts val="0"/>
              </a:spcAft>
              <a:buNone/>
            </a:pPr>
            <a:r>
              <a:rPr lang="en" sz="1300">
                <a:solidFill>
                  <a:schemeClr val="dk2"/>
                </a:solidFill>
                <a:latin typeface="Calibri"/>
                <a:ea typeface="Calibri"/>
                <a:cs typeface="Calibri"/>
                <a:sym typeface="Calibri"/>
              </a:rPr>
              <a:t>People kept similar shopping schedules pre and post pandemic but actively looked for ways to avoid crowded places for a more peaceful shopping experience</a:t>
            </a:r>
            <a:endParaRPr sz="1300">
              <a:solidFill>
                <a:schemeClr val="dk2"/>
              </a:solidFill>
              <a:latin typeface="Calibri"/>
              <a:ea typeface="Calibri"/>
              <a:cs typeface="Calibri"/>
              <a:sym typeface="Calibri"/>
            </a:endParaRPr>
          </a:p>
          <a:p>
            <a:pPr indent="0" lvl="0" marL="0" rtl="0" algn="l">
              <a:lnSpc>
                <a:spcPct val="115000"/>
              </a:lnSpc>
              <a:spcBef>
                <a:spcPts val="1600"/>
              </a:spcBef>
              <a:spcAft>
                <a:spcPts val="0"/>
              </a:spcAft>
              <a:buNone/>
            </a:pPr>
            <a:r>
              <a:t/>
            </a:r>
            <a:endParaRPr sz="1300">
              <a:solidFill>
                <a:schemeClr val="dk2"/>
              </a:solidFill>
              <a:latin typeface="Calibri"/>
              <a:ea typeface="Calibri"/>
              <a:cs typeface="Calibri"/>
              <a:sym typeface="Calibri"/>
            </a:endParaRPr>
          </a:p>
          <a:p>
            <a:pPr indent="0" lvl="0" marL="0" rtl="0" algn="l">
              <a:lnSpc>
                <a:spcPct val="115000"/>
              </a:lnSpc>
              <a:spcBef>
                <a:spcPts val="1600"/>
              </a:spcBef>
              <a:spcAft>
                <a:spcPts val="1600"/>
              </a:spcAft>
              <a:buNone/>
            </a:pPr>
            <a:r>
              <a:t/>
            </a:r>
            <a:endParaRPr sz="1300">
              <a:solidFill>
                <a:schemeClr val="dk2"/>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Themes and Insights</a:t>
            </a:r>
            <a:endParaRPr/>
          </a:p>
        </p:txBody>
      </p:sp>
      <p:pic>
        <p:nvPicPr>
          <p:cNvPr id="213" name="Google Shape;213;p21"/>
          <p:cNvPicPr preferRelativeResize="0"/>
          <p:nvPr/>
        </p:nvPicPr>
        <p:blipFill rotWithShape="1">
          <a:blip r:embed="rId3">
            <a:alphaModFix/>
          </a:blip>
          <a:srcRect b="0" l="32881" r="29491" t="0"/>
          <a:stretch/>
        </p:blipFill>
        <p:spPr>
          <a:xfrm>
            <a:off x="7301309" y="272275"/>
            <a:ext cx="1186392" cy="1476075"/>
          </a:xfrm>
          <a:prstGeom prst="rect">
            <a:avLst/>
          </a:prstGeom>
          <a:noFill/>
          <a:ln>
            <a:noFill/>
          </a:ln>
        </p:spPr>
      </p:pic>
      <p:sp>
        <p:nvSpPr>
          <p:cNvPr id="214" name="Google Shape;214;p21"/>
          <p:cNvSpPr txBox="1"/>
          <p:nvPr/>
        </p:nvSpPr>
        <p:spPr>
          <a:xfrm>
            <a:off x="3432650" y="1518450"/>
            <a:ext cx="2114700" cy="3171900"/>
          </a:xfrm>
          <a:prstGeom prst="rect">
            <a:avLst/>
          </a:prstGeom>
          <a:solidFill>
            <a:srgbClr val="8E7CC3"/>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chemeClr val="dk2"/>
                </a:solidFill>
                <a:latin typeface="Calibri"/>
                <a:ea typeface="Calibri"/>
                <a:cs typeface="Calibri"/>
                <a:sym typeface="Calibri"/>
              </a:rPr>
              <a:t>Spending/Saving</a:t>
            </a:r>
            <a:endParaRPr b="1" sz="1300">
              <a:solidFill>
                <a:schemeClr val="dk2"/>
              </a:solidFill>
              <a:latin typeface="Calibri"/>
              <a:ea typeface="Calibri"/>
              <a:cs typeface="Calibri"/>
              <a:sym typeface="Calibri"/>
            </a:endParaRPr>
          </a:p>
          <a:p>
            <a:pPr indent="0" lvl="0" marL="0" rtl="0" algn="l">
              <a:lnSpc>
                <a:spcPct val="115000"/>
              </a:lnSpc>
              <a:spcBef>
                <a:spcPts val="1600"/>
              </a:spcBef>
              <a:spcAft>
                <a:spcPts val="1600"/>
              </a:spcAft>
              <a:buNone/>
            </a:pPr>
            <a:r>
              <a:rPr lang="en" sz="1300">
                <a:solidFill>
                  <a:schemeClr val="dk2"/>
                </a:solidFill>
                <a:latin typeface="Calibri"/>
                <a:ea typeface="Calibri"/>
                <a:cs typeface="Calibri"/>
                <a:sym typeface="Calibri"/>
              </a:rPr>
              <a:t>Spending habits have changed according to individual lifestyles and events during the pandemic. Most people transfer saving from one area of their lives into additional spending in another ex. Money saved on entertainment goes towards eating out more</a:t>
            </a:r>
            <a:endParaRPr b="1" sz="1300">
              <a:solidFill>
                <a:schemeClr val="dk2"/>
              </a:solidFill>
              <a:latin typeface="Calibri"/>
              <a:ea typeface="Calibri"/>
              <a:cs typeface="Calibri"/>
              <a:sym typeface="Calibri"/>
            </a:endParaRPr>
          </a:p>
        </p:txBody>
      </p:sp>
      <p:sp>
        <p:nvSpPr>
          <p:cNvPr id="215" name="Google Shape;215;p21"/>
          <p:cNvSpPr txBox="1"/>
          <p:nvPr/>
        </p:nvSpPr>
        <p:spPr>
          <a:xfrm>
            <a:off x="666700" y="1518450"/>
            <a:ext cx="2114700" cy="3171900"/>
          </a:xfrm>
          <a:prstGeom prst="rect">
            <a:avLst/>
          </a:prstGeom>
          <a:solidFill>
            <a:srgbClr val="93C47D"/>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chemeClr val="dk2"/>
                </a:solidFill>
                <a:latin typeface="Calibri"/>
                <a:ea typeface="Calibri"/>
                <a:cs typeface="Calibri"/>
                <a:sym typeface="Calibri"/>
              </a:rPr>
              <a:t>Changing Habits</a:t>
            </a:r>
            <a:endParaRPr b="1" sz="1300">
              <a:solidFill>
                <a:schemeClr val="dk2"/>
              </a:solidFill>
              <a:latin typeface="Calibri"/>
              <a:ea typeface="Calibri"/>
              <a:cs typeface="Calibri"/>
              <a:sym typeface="Calibri"/>
            </a:endParaRPr>
          </a:p>
          <a:p>
            <a:pPr indent="0" lvl="0" marL="0" rtl="0" algn="l">
              <a:lnSpc>
                <a:spcPct val="115000"/>
              </a:lnSpc>
              <a:spcBef>
                <a:spcPts val="1600"/>
              </a:spcBef>
              <a:spcAft>
                <a:spcPts val="0"/>
              </a:spcAft>
              <a:buNone/>
            </a:pPr>
            <a:r>
              <a:rPr lang="en" sz="1300">
                <a:solidFill>
                  <a:schemeClr val="dk2"/>
                </a:solidFill>
                <a:latin typeface="Calibri"/>
                <a:ea typeface="Calibri"/>
                <a:cs typeface="Calibri"/>
                <a:sym typeface="Calibri"/>
              </a:rPr>
              <a:t>The pandemic has caused people to rethink the items they buy and how the buy them. People are now trying new things such as new diets, new hobbies and getting pets during quarantine. Many of our participants have begun making a conscious effort to eat healthier foods.</a:t>
            </a:r>
            <a:endParaRPr sz="1300">
              <a:solidFill>
                <a:schemeClr val="dk2"/>
              </a:solidFill>
              <a:latin typeface="Calibri"/>
              <a:ea typeface="Calibri"/>
              <a:cs typeface="Calibri"/>
              <a:sym typeface="Calibri"/>
            </a:endParaRPr>
          </a:p>
          <a:p>
            <a:pPr indent="0" lvl="0" marL="0" rtl="0" algn="l">
              <a:lnSpc>
                <a:spcPct val="115000"/>
              </a:lnSpc>
              <a:spcBef>
                <a:spcPts val="1600"/>
              </a:spcBef>
              <a:spcAft>
                <a:spcPts val="1600"/>
              </a:spcAft>
              <a:buNone/>
            </a:pPr>
            <a:r>
              <a:t/>
            </a:r>
            <a:endParaRPr sz="1300">
              <a:solidFill>
                <a:schemeClr val="dk2"/>
              </a:solidFill>
              <a:latin typeface="Calibri"/>
              <a:ea typeface="Calibri"/>
              <a:cs typeface="Calibri"/>
              <a:sym typeface="Calibri"/>
            </a:endParaRPr>
          </a:p>
        </p:txBody>
      </p:sp>
      <p:sp>
        <p:nvSpPr>
          <p:cNvPr id="216" name="Google Shape;216;p21"/>
          <p:cNvSpPr txBox="1"/>
          <p:nvPr/>
        </p:nvSpPr>
        <p:spPr>
          <a:xfrm>
            <a:off x="6304650" y="1518450"/>
            <a:ext cx="2114700" cy="3171900"/>
          </a:xfrm>
          <a:prstGeom prst="rect">
            <a:avLst/>
          </a:prstGeom>
          <a:solidFill>
            <a:srgbClr val="F1C232"/>
          </a:solid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300">
                <a:solidFill>
                  <a:schemeClr val="dk2"/>
                </a:solidFill>
                <a:latin typeface="Calibri"/>
                <a:ea typeface="Calibri"/>
                <a:cs typeface="Calibri"/>
                <a:sym typeface="Calibri"/>
              </a:rPr>
              <a:t>Shopping Online</a:t>
            </a:r>
            <a:endParaRPr b="1" sz="1300">
              <a:solidFill>
                <a:schemeClr val="dk2"/>
              </a:solidFill>
              <a:latin typeface="Calibri"/>
              <a:ea typeface="Calibri"/>
              <a:cs typeface="Calibri"/>
              <a:sym typeface="Calibri"/>
            </a:endParaRPr>
          </a:p>
          <a:p>
            <a:pPr indent="0" lvl="0" marL="0" rtl="0" algn="l">
              <a:lnSpc>
                <a:spcPct val="115000"/>
              </a:lnSpc>
              <a:spcBef>
                <a:spcPts val="1600"/>
              </a:spcBef>
              <a:spcAft>
                <a:spcPts val="1600"/>
              </a:spcAft>
              <a:buNone/>
            </a:pPr>
            <a:r>
              <a:rPr lang="en" sz="1300">
                <a:solidFill>
                  <a:schemeClr val="dk2"/>
                </a:solidFill>
                <a:latin typeface="Calibri"/>
                <a:ea typeface="Calibri"/>
                <a:cs typeface="Calibri"/>
                <a:sym typeface="Calibri"/>
              </a:rPr>
              <a:t>People have changed how they shop for goods such as using online platforms for groceries and such due to convenience and safety but these avenues often have barriers in terms of minimum price</a:t>
            </a:r>
            <a:endParaRPr b="1" sz="1300">
              <a:solidFill>
                <a:schemeClr val="dk2"/>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